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7" r:id="rId4"/>
    <p:sldId id="278" r:id="rId5"/>
    <p:sldId id="279" r:id="rId6"/>
    <p:sldId id="280" r:id="rId7"/>
    <p:sldId id="276" r:id="rId8"/>
    <p:sldId id="275" r:id="rId9"/>
    <p:sldId id="259" r:id="rId10"/>
    <p:sldId id="260" r:id="rId11"/>
    <p:sldId id="261" r:id="rId12"/>
    <p:sldId id="264" r:id="rId13"/>
    <p:sldId id="263" r:id="rId14"/>
    <p:sldId id="266" r:id="rId15"/>
    <p:sldId id="271" r:id="rId16"/>
    <p:sldId id="270" r:id="rId17"/>
    <p:sldId id="273" r:id="rId18"/>
    <p:sldId id="27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99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F33E-8E6F-4D77-8B0D-7E49BE955CD5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C68E8-2BD0-4195-B086-2049D10F46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1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Хотьба</a:t>
            </a:r>
            <a:r>
              <a:rPr lang="ru-RU" baseline="0" dirty="0" smtClean="0"/>
              <a:t>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Развитие чувства темпа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 на развитие чувства темпа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 с элементами танца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 с элементами</a:t>
            </a:r>
            <a:r>
              <a:rPr lang="ru-RU" baseline="0" dirty="0" smtClean="0"/>
              <a:t> танца 2 и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Релаксация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Хотьба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 на нормализацию мышечного тонуса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на развитие мелкой моторики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Хотьба</a:t>
            </a:r>
            <a:r>
              <a:rPr lang="ru-RU" baseline="0" dirty="0" smtClean="0"/>
              <a:t>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Хотьба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Упражнения на нормализацию мышечного тонуса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Упражнения на нормализацию мышечного тонуса 2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68E8-2BD0-4195-B086-2049D10F46C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file:///F:\&#1082;&#1086;&#1085;&#1082;&#1091;&#1088;&#1089;\&#1052;&#1072;&#1089;&#1083;&#1086;&#1074;&#1072;%20&#1052;.&#1070;\arxiv1\4-maslova-stirka.mp3" TargetMode="External"/><Relationship Id="rId1" Type="http://schemas.openxmlformats.org/officeDocument/2006/relationships/audio" Target="file:///F:\&#1082;&#1086;&#1085;&#1082;&#1091;&#1088;&#1089;\&#1052;&#1072;&#1089;&#1083;&#1086;&#1074;&#1072;%20&#1052;.&#1070;\arxiv2\7-maslova-stirka2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2;&#1086;&#1085;&#1082;&#1091;&#1088;&#1089;\&#1052;&#1072;&#1089;&#1083;&#1086;&#1074;&#1072;%20&#1052;.&#1070;\arxiv1\5-maslova-petyshok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2;&#1086;&#1085;&#1082;&#1091;&#1088;&#1089;\&#1052;&#1072;&#1089;&#1083;&#1086;&#1074;&#1072;%20&#1052;.&#1070;\arxiv2\8-maslova-38%20popygaev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школьный бланк в 1 класс Валентинки и рамочки на день Святог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2286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43200" y="3124200"/>
            <a:ext cx="388620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81200" y="1905000"/>
            <a:ext cx="5562600" cy="2514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n/>
                <a:solidFill>
                  <a:schemeClr val="accent3"/>
                </a:solidFill>
              </a:rPr>
              <a:t>Развитие связной речи по средствам логоритмических упражнений в процессе физического развития детей</a:t>
            </a:r>
            <a:endParaRPr lang="ru-RU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505200" y="441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Линева Наталья Ивановна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905000" y="457200"/>
            <a:ext cx="5486400" cy="5791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40" name="Picture 8" descr="http://blagmama.ru/images/ramki/w7-bi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9144000" cy="6859936"/>
          </a:xfrm>
          <a:prstGeom prst="rect">
            <a:avLst/>
          </a:prstGeom>
          <a:noFill/>
        </p:spPr>
      </p:pic>
      <p:pic>
        <p:nvPicPr>
          <p:cNvPr id="10" name="7-maslova-stirka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382000" y="1676400"/>
            <a:ext cx="304800" cy="304800"/>
          </a:xfrm>
          <a:prstGeom prst="rect">
            <a:avLst/>
          </a:prstGeom>
        </p:spPr>
      </p:pic>
      <p:pic>
        <p:nvPicPr>
          <p:cNvPr id="11" name="4-maslova-stirk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57200" y="1752600"/>
            <a:ext cx="304800" cy="304800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286000" y="1371600"/>
            <a:ext cx="4267200" cy="4191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Мячик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Раз, два, прыгай, мячик.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Взмахи правой ладонью, как бы удары по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</a:rPr>
              <a:t>мячу.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Раз, два, и мы поскачем.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Ритмичные прыжки на носочках, руки на поясе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Девочки и мальчики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Прыгают, как мячики.</a:t>
            </a: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Детские картинки для детей - галлерея изображений, иллюстраций, картинок для детей - раздел: Рамки для фото - Фото: Детская рам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810000" y="381000"/>
            <a:ext cx="5105400" cy="632460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algn="ctr"/>
            <a:r>
              <a:rPr lang="ru-RU" sz="2500" b="1" i="1" dirty="0" smtClean="0">
                <a:solidFill>
                  <a:schemeClr val="bg1"/>
                </a:solidFill>
              </a:rPr>
              <a:t>Карусель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Мы примчались к карусели.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Дети встают лицом в круг.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-Все успели?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Наклоняют голову влево, разводят руками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Все успели.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Кивают головой.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Все ли сели?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Наклоняют голову вправо, разводят руками.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Все мы сели.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Кивают головой.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Полетели?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Пожимают плечами.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Полетели.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Кивают головой.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И за тридевять земель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Бегут по кругу, взявшись за руки</a:t>
            </a:r>
            <a:r>
              <a:rPr lang="ru-RU" sz="25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Понесла нас карусель.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Но земля зовет обратно,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Медленно идут по кругу, держась за р</a:t>
            </a:r>
            <a:r>
              <a:rPr lang="ru-RU" sz="2500" b="1" dirty="0" smtClean="0">
                <a:solidFill>
                  <a:schemeClr val="bg1"/>
                </a:solidFill>
              </a:rPr>
              <a:t>уки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Хоть и мило в синеве.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После космоса приятно</a:t>
            </a:r>
          </a:p>
          <a:p>
            <a:pPr algn="ctr"/>
            <a:r>
              <a:rPr lang="ru-RU" sz="2500" i="1" dirty="0" smtClean="0">
                <a:solidFill>
                  <a:schemeClr val="bg1"/>
                </a:solidFill>
              </a:rPr>
              <a:t>Ложатся на ковер.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Поваляться на траве.</a:t>
            </a:r>
          </a:p>
          <a:p>
            <a:pPr algn="just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роходной балл 2014 фоторамки детские Поступаем вместе!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752600" y="1066800"/>
            <a:ext cx="5715000" cy="51054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Снежная баба</a:t>
            </a:r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Сегодня из снежного мокрого кома</a:t>
            </a:r>
          </a:p>
          <a:p>
            <a:pPr algn="ctr"/>
            <a:r>
              <a:rPr lang="ru-RU" sz="3200" i="1" dirty="0" smtClean="0">
                <a:solidFill>
                  <a:schemeClr val="bg1"/>
                </a:solidFill>
              </a:rPr>
              <a:t>Идут по кругу, катят перед собой воображаемый ком.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Мы снежную бабу слепили у дома.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Стоит наша баба у самых ворот.</a:t>
            </a:r>
          </a:p>
          <a:p>
            <a:pPr algn="ctr"/>
            <a:r>
              <a:rPr lang="ru-RU" sz="3200" i="1" dirty="0" smtClean="0">
                <a:solidFill>
                  <a:schemeClr val="bg1"/>
                </a:solidFill>
              </a:rPr>
              <a:t>«Рисуют» руками три круга, начиная с маленького.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Никто не проедет, никто не пройдет.</a:t>
            </a:r>
          </a:p>
          <a:p>
            <a:pPr algn="ctr"/>
            <a:r>
              <a:rPr lang="ru-RU" sz="3200" i="1" dirty="0" smtClean="0">
                <a:solidFill>
                  <a:schemeClr val="bg1"/>
                </a:solidFill>
              </a:rPr>
              <a:t>Грозят указательным пальцем сначала правой руки, потом — левой.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Знакома она уже всей детворе,</a:t>
            </a:r>
          </a:p>
          <a:p>
            <a:pPr algn="ctr"/>
            <a:r>
              <a:rPr lang="ru-RU" sz="3200" i="1" dirty="0" smtClean="0">
                <a:solidFill>
                  <a:schemeClr val="bg1"/>
                </a:solidFill>
              </a:rPr>
              <a:t>Идут по кругу, взявшись за руки, последние слова произносит один ребенок, сидящий в центре круга.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 Жучка все лает: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«Чужой во дворе!»</a:t>
            </a: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 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е рамки для фотошопа. - 31 May 2013 - Blog - Sol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581400" y="762000"/>
            <a:ext cx="48768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ctr"/>
            <a:r>
              <a:rPr lang="ru-RU" sz="2200" b="1" i="1" dirty="0" smtClean="0">
                <a:solidFill>
                  <a:schemeClr val="bg1"/>
                </a:solidFill>
              </a:rPr>
              <a:t>Лошадка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Я люблю свою лошадку,</a:t>
            </a:r>
          </a:p>
          <a:p>
            <a:pPr algn="ctr"/>
            <a:r>
              <a:rPr lang="ru-RU" sz="2200" i="1" dirty="0" smtClean="0">
                <a:solidFill>
                  <a:schemeClr val="bg1"/>
                </a:solidFill>
              </a:rPr>
              <a:t>Поглаживание ладонью по голове воображаемой лошадки, потом по спинке, по хвостику.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Причешу ей шерстку гладко.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Гребешком приглажу хвостик</a:t>
            </a:r>
          </a:p>
          <a:p>
            <a:pPr algn="ctr"/>
            <a:r>
              <a:rPr lang="ru-RU" sz="2200" i="1" dirty="0" smtClean="0">
                <a:solidFill>
                  <a:schemeClr val="bg1"/>
                </a:solidFill>
              </a:rPr>
              <a:t>Бег по кругу, высоко поднимая колени.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И верхом поеду в гости.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143000" y="152400"/>
            <a:ext cx="6629400" cy="5867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8" name="Picture 4" descr="http://smesharikigames.ucoz.ru/_ph/2/52811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2" y="0"/>
            <a:ext cx="9141388" cy="685800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514600" y="762000"/>
            <a:ext cx="4876800" cy="45720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ЖУК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Над Жорой жук, жужжа, кружит,                 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Выполняют круговые движения руками.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От страха Жора весь дрожит.                        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Поднимают руки вверх, покачивают ими  </a:t>
            </a:r>
            <a:r>
              <a:rPr lang="ru-RU" sz="2400" i="1" dirty="0" err="1" smtClean="0">
                <a:solidFill>
                  <a:schemeClr val="bg1"/>
                </a:solidFill>
              </a:rPr>
              <a:t>влево-вправо</a:t>
            </a:r>
            <a:r>
              <a:rPr lang="ru-RU" sz="2400" i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Зачем же Жора так дрожит?                          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Опускают руки вдоль туловища, поднимают плечи.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Совсем не страшно жук жужжит.               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«Летают» по залу.</a:t>
            </a:r>
            <a:endParaRPr lang="ru-RU" sz="2000" i="1" dirty="0" smtClean="0">
              <a:solidFill>
                <a:schemeClr val="bg1"/>
              </a:solidFill>
            </a:endParaRP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multek.tv/uploads/posts/2012-03/1331573744_mas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5-maslova-petyshok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447800" y="3048000"/>
            <a:ext cx="304800" cy="304800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495800" y="838200"/>
            <a:ext cx="3733800" cy="4572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Утки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Ути-ути-утки</a:t>
            </a:r>
            <a:r>
              <a:rPr lang="ru-RU" sz="24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Дети вперевалку идут по кругу друг за другом.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Уточки- малютки.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волнах качались,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Приседают.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Брызгались, плескались.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Встают, машут руками, как крылышками.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62200" y="228600"/>
            <a:ext cx="6629400" cy="6172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2" name="Picture 4" descr="http://www.uzhuka.ru/_ld/36/522503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244" cy="685800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3657600" y="381000"/>
            <a:ext cx="4648200" cy="62484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algn="ctr"/>
            <a:r>
              <a:rPr lang="ru-RU" sz="3800" b="1" i="1" dirty="0" smtClean="0">
                <a:solidFill>
                  <a:schemeClr val="bg1"/>
                </a:solidFill>
              </a:rPr>
              <a:t>На водопой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Жарким днем лесной тропой	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Дети идут по кругу друг за другом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Звери шли на водопой.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За мамой-лосихой топал лосенок,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Идут, громко топая.</a:t>
            </a:r>
          </a:p>
          <a:p>
            <a:pPr algn="ctr"/>
            <a:r>
              <a:rPr lang="ru-RU" sz="3800" b="1" i="1" dirty="0" smtClean="0">
                <a:solidFill>
                  <a:schemeClr val="bg1"/>
                </a:solidFill>
              </a:rPr>
              <a:t>З</a:t>
            </a:r>
            <a:r>
              <a:rPr lang="ru-RU" sz="3800" b="1" dirty="0" smtClean="0">
                <a:solidFill>
                  <a:schemeClr val="bg1"/>
                </a:solidFill>
              </a:rPr>
              <a:t>а мамой-лисицей крался лисенок,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Идут крадучись.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За мамой-ежихой катился ежонок,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Передвигаются в глубоком приседе.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За мамой-медведицей шел медвежонок,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Идут вперевалку.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За мамою-белкой скакали бельчата,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Скачут на носочках, согнув руки</a:t>
            </a:r>
            <a:r>
              <a:rPr lang="ru-RU" sz="3800" dirty="0" smtClean="0">
                <a:solidFill>
                  <a:schemeClr val="bg1"/>
                </a:solidFill>
              </a:rPr>
              <a:t> </a:t>
            </a:r>
            <a:r>
              <a:rPr lang="ru-RU" sz="3800" i="1" dirty="0" smtClean="0">
                <a:solidFill>
                  <a:schemeClr val="bg1"/>
                </a:solidFill>
              </a:rPr>
              <a:t>перед грудью.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За мамой-зайчихой — косые зайчата,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Скачут, сделав «ушки» из ладоней.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Волчица вела за собою волчат.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Идут на четвереньках</a:t>
            </a:r>
            <a:r>
              <a:rPr lang="ru-RU" sz="3800" b="1" i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Все мамы и дети напиться хотят.</a:t>
            </a:r>
          </a:p>
          <a:p>
            <a:pPr algn="ctr"/>
            <a:r>
              <a:rPr lang="ru-RU" sz="3800" i="1" dirty="0" smtClean="0">
                <a:solidFill>
                  <a:schemeClr val="bg1"/>
                </a:solidFill>
              </a:rPr>
              <a:t>Останавливаются.</a:t>
            </a:r>
            <a:endParaRPr lang="ru-RU" sz="3800" dirty="0" smtClean="0">
              <a:solidFill>
                <a:schemeClr val="bg1"/>
              </a:solidFill>
            </a:endParaRPr>
          </a:p>
          <a:p>
            <a:pPr algn="ctr"/>
            <a:r>
              <a:rPr lang="ru-RU" sz="3800" b="1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500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304800"/>
            <a:ext cx="8686800" cy="64008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RA evoke: детские рамки 2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52600" y="685800"/>
            <a:ext cx="6172200" cy="45720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«Мы пойдём сначала вправо»-</a:t>
            </a:r>
            <a:r>
              <a:rPr lang="ru-RU" sz="1600" i="1" dirty="0" smtClean="0">
                <a:solidFill>
                  <a:srgbClr val="002060"/>
                </a:solidFill>
              </a:rPr>
              <a:t>дети двигаются по кругу взявшись за руки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</a:t>
            </a:r>
            <a:r>
              <a:rPr lang="ru-RU" sz="1600" i="1" dirty="0" smtClean="0">
                <a:solidFill>
                  <a:srgbClr val="002060"/>
                </a:solidFill>
              </a:rPr>
              <a:t>три хлопка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пойдём налево»-</a:t>
            </a:r>
            <a:r>
              <a:rPr lang="ru-RU" sz="1600" i="1" dirty="0" smtClean="0">
                <a:solidFill>
                  <a:srgbClr val="002060"/>
                </a:solidFill>
              </a:rPr>
              <a:t>идут налево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 </a:t>
            </a:r>
            <a:r>
              <a:rPr lang="ru-RU" sz="1600" i="1" dirty="0" smtClean="0">
                <a:solidFill>
                  <a:srgbClr val="002060"/>
                </a:solidFill>
              </a:rPr>
              <a:t>три хлопка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мы соберёмся»- </a:t>
            </a:r>
            <a:r>
              <a:rPr lang="ru-RU" sz="1600" i="1" dirty="0" smtClean="0">
                <a:solidFill>
                  <a:srgbClr val="002060"/>
                </a:solidFill>
              </a:rPr>
              <a:t>идут к центру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</a:t>
            </a:r>
            <a:r>
              <a:rPr lang="ru-RU" sz="1600" i="1" dirty="0" smtClean="0">
                <a:solidFill>
                  <a:srgbClr val="002060"/>
                </a:solidFill>
              </a:rPr>
              <a:t>три хлопка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мы разойдемся»-</a:t>
            </a:r>
            <a:r>
              <a:rPr lang="ru-RU" sz="1600" i="1" dirty="0" smtClean="0">
                <a:solidFill>
                  <a:srgbClr val="002060"/>
                </a:solidFill>
              </a:rPr>
              <a:t>идут от центра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</a:t>
            </a:r>
            <a:r>
              <a:rPr lang="ru-RU" sz="1600" i="1" dirty="0" smtClean="0">
                <a:solidFill>
                  <a:srgbClr val="002060"/>
                </a:solidFill>
              </a:rPr>
              <a:t>хлопки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мы все присядем»-</a:t>
            </a:r>
            <a:r>
              <a:rPr lang="ru-RU" sz="1600" i="1" dirty="0" smtClean="0">
                <a:solidFill>
                  <a:srgbClr val="002060"/>
                </a:solidFill>
              </a:rPr>
              <a:t>приседают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 -два- три»- </a:t>
            </a:r>
            <a:r>
              <a:rPr lang="ru-RU" sz="1600" i="1" dirty="0" smtClean="0">
                <a:solidFill>
                  <a:srgbClr val="002060"/>
                </a:solidFill>
              </a:rPr>
              <a:t>хлопки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мы все привстанем»-</a:t>
            </a:r>
            <a:r>
              <a:rPr lang="ru-RU" sz="1600" i="1" dirty="0" smtClean="0">
                <a:solidFill>
                  <a:srgbClr val="002060"/>
                </a:solidFill>
              </a:rPr>
              <a:t>встают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</a:t>
            </a:r>
            <a:r>
              <a:rPr lang="ru-RU" sz="1600" i="1" dirty="0" smtClean="0">
                <a:solidFill>
                  <a:srgbClr val="002060"/>
                </a:solidFill>
              </a:rPr>
              <a:t>хлопки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«А потом мы повернёмся»-</a:t>
            </a:r>
            <a:r>
              <a:rPr lang="ru-RU" sz="1600" i="1" dirty="0" smtClean="0">
                <a:solidFill>
                  <a:srgbClr val="002060"/>
                </a:solidFill>
              </a:rPr>
              <a:t>поворачиваются на месте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«Раз-два-три»-</a:t>
            </a:r>
            <a:r>
              <a:rPr lang="ru-RU" sz="1600" i="1" dirty="0" smtClean="0">
                <a:solidFill>
                  <a:srgbClr val="002060"/>
                </a:solidFill>
              </a:rPr>
              <a:t>хлопки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«И друг другу улыбнёмся»-</a:t>
            </a:r>
            <a:r>
              <a:rPr lang="ru-RU" sz="1600" i="1" dirty="0" smtClean="0">
                <a:solidFill>
                  <a:srgbClr val="002060"/>
                </a:solidFill>
              </a:rPr>
              <a:t>улыбаются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«Раз-два-три» </a:t>
            </a:r>
            <a:r>
              <a:rPr lang="ru-RU" sz="1600" i="1" dirty="0" smtClean="0">
                <a:solidFill>
                  <a:srgbClr val="002060"/>
                </a:solidFill>
              </a:rPr>
              <a:t>— хлопки.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9600" y="381000"/>
            <a:ext cx="7620000" cy="60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 descr="Дневник Марина_Мариуполь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29998"/>
          </a:xfrm>
          <a:prstGeom prst="rect">
            <a:avLst/>
          </a:prstGeom>
          <a:noFill/>
        </p:spPr>
      </p:pic>
      <p:sp>
        <p:nvSpPr>
          <p:cNvPr id="7" name="Облако 6"/>
          <p:cNvSpPr/>
          <p:nvPr/>
        </p:nvSpPr>
        <p:spPr>
          <a:xfrm>
            <a:off x="7315200" y="2590800"/>
            <a:ext cx="1295400" cy="838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pic>
        <p:nvPicPr>
          <p:cNvPr id="8" name="8-maslova-38 popygae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772400" y="2895600"/>
            <a:ext cx="304800" cy="304800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752600" y="1295400"/>
            <a:ext cx="4572000" cy="45720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Бабочка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Словно бант у нашей Ани,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Дети бегут по кругу, изображая полет бабочки.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Эта бабочка-краса.	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Кружит, вьется над цветами.	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Кружатся на месте, взмахивая руками, словно крыльями.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Где, как мед, блестит роса.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 </a:t>
            </a:r>
            <a:endParaRPr lang="ru-RU" sz="2500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амочки &quot;Винни Пух&quot; Живые картинки всё для дизайнеров - фото, клипарты, шрифты, литература и программ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7115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4343400" cy="25146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6600" b="1" dirty="0" smtClean="0">
                <a:ln/>
                <a:solidFill>
                  <a:schemeClr val="accent3"/>
                </a:solidFill>
              </a:rPr>
              <a:t>Спасибо за внимание!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иск детские рам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4600" y="1676400"/>
            <a:ext cx="5715000" cy="4495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Приоритетом Образовательной программы ДОУ является воспитание свободного, уверенного в себе человека, с активной жизненной позицией, стремящегося творчески подходить к решению различных жизненных ситуаций, имеющего свое мнение и умеющего отстаивать его.</a:t>
            </a:r>
          </a:p>
          <a:p>
            <a:pPr algn="ctr"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3000" y="685800"/>
            <a:ext cx="7239000" cy="556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 descr="Фоторамки и Фотошаблоны &quot; Страница 2529 &quot; ALLDAY - народный сайт о дизай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00400" y="1066800"/>
            <a:ext cx="4343400" cy="43434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Именно воспитатели должны научить детей выражать свои мысли чистым литературным языком, свободно пользоваться разговорной (диалогической) и монологической речью, развивать связную речь. Полноценная речь - необходимое условие успешного обучения в школе.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Детские картинки для детей - галлерея изображений, иллюстраций, картинок для детей - раздел: Рамки для фото - Фото: Детская рам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71800" y="838200"/>
            <a:ext cx="6019800" cy="579120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sz="2900" dirty="0" smtClean="0">
                <a:solidFill>
                  <a:schemeClr val="bg1"/>
                </a:solidFill>
              </a:rPr>
              <a:t>Согласно Образовательной программе ДОУ в образовательной области «речевое развитие» по развитию связной речи в младшей группе необходимо: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Развивать диалогическую форму речи. 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Вовлекать детей в разговор во время рассматривания предметов, картин, иллюстраций; наблюдений за живыми объектами; после просмотра спектаклей, мультфильмов. 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Обучать умению вести диалог с педагогом: слушать и понимать заданный вопрос, понятно отвечать на него, говорить в нормальном темпе, не перебивая говорящего взрослого. 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Напоминать детям о необходимости говорить «спасибо», «здравствуйте», «до свидания», «спокойной ночи» (в семье, группе). 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Помогать доброжелательно общаться друг с другом. 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</a:rPr>
              <a:t>Формировать потребность делиться своими впечатлениями с воспитателями и родителями.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се публикации пользователя kill boy &quot; ALLDAY - народный сайт о дизай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914400"/>
            <a:ext cx="7543800" cy="3810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     </a:t>
            </a:r>
            <a:r>
              <a:rPr lang="ru-RU" sz="1800" dirty="0" smtClean="0">
                <a:solidFill>
                  <a:schemeClr val="bg1"/>
                </a:solidFill>
              </a:rPr>
              <a:t>При проведении логоритмических игр и упражнений 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мы используем различные виды деятельности: 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пальчиковые игры или массаж пальцев;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упражнения на развитие дыхания, голоса и артикуляции;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стихотворения, сопровождаемые движениями;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упражнения, регулирующие мышечный тонус;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речевые упражнения без музыкального сопровождения;</a:t>
            </a:r>
          </a:p>
          <a:p>
            <a:pPr algn="just"/>
            <a:r>
              <a:rPr lang="ru-RU" sz="1800" dirty="0" err="1" smtClean="0">
                <a:solidFill>
                  <a:schemeClr val="bg1"/>
                </a:solidFill>
              </a:rPr>
              <a:t>чистоговорки</a:t>
            </a:r>
            <a:r>
              <a:rPr lang="ru-RU" sz="1800" dirty="0" smtClean="0">
                <a:solidFill>
                  <a:schemeClr val="bg1"/>
                </a:solidFill>
              </a:rPr>
              <a:t>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речевые и музыкальные игры;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различные виды ходьбы и бега под музыку;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ритмические  упражнения, пение;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подвижные игры, драматизации;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мимические упражнения; 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упражнения на релаксацию под музыку.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роходной балл 2014 фоторамки детские Поступаем вместе!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5400" y="1371600"/>
            <a:ext cx="6096000" cy="4038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err="1" smtClean="0">
                <a:solidFill>
                  <a:schemeClr val="bg1"/>
                </a:solidFill>
              </a:rPr>
              <a:t>Логоритмические</a:t>
            </a:r>
            <a:r>
              <a:rPr lang="ru-RU" sz="1800" b="1" dirty="0" smtClean="0">
                <a:solidFill>
                  <a:schemeClr val="bg1"/>
                </a:solidFill>
              </a:rPr>
              <a:t> игры и упражнения в режимных моментах: 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1. Утренняя гимнастика с речевыми звукоподражаниями. 2. Проговаривание </a:t>
            </a:r>
            <a:r>
              <a:rPr lang="ru-RU" sz="1800" dirty="0" err="1" smtClean="0">
                <a:solidFill>
                  <a:schemeClr val="bg1"/>
                </a:solidFill>
              </a:rPr>
              <a:t>потешек</a:t>
            </a:r>
            <a:r>
              <a:rPr lang="ru-RU" sz="1800" dirty="0" smtClean="0">
                <a:solidFill>
                  <a:schemeClr val="bg1"/>
                </a:solidFill>
              </a:rPr>
              <a:t>,  приговорок,  </a:t>
            </a:r>
            <a:r>
              <a:rPr lang="ru-RU" sz="1800" dirty="0" err="1" smtClean="0">
                <a:solidFill>
                  <a:schemeClr val="bg1"/>
                </a:solidFill>
              </a:rPr>
              <a:t>чистоговорок</a:t>
            </a:r>
            <a:r>
              <a:rPr lang="ru-RU" sz="1800" dirty="0" smtClean="0">
                <a:solidFill>
                  <a:schemeClr val="bg1"/>
                </a:solidFill>
              </a:rPr>
              <a:t> во время режимных процессов - умывания, одевания на прогулку, подготовки к НОД. 3. Динамические паузы между НОД. 4. Физкультурные сюжетные формы НОД с использованием речевого материала. 5. </a:t>
            </a:r>
            <a:r>
              <a:rPr lang="ru-RU" sz="1800" dirty="0" err="1" smtClean="0">
                <a:solidFill>
                  <a:schemeClr val="bg1"/>
                </a:solidFill>
              </a:rPr>
              <a:t>Логоритмические</a:t>
            </a:r>
            <a:r>
              <a:rPr lang="ru-RU" sz="1800" dirty="0" smtClean="0">
                <a:solidFill>
                  <a:schemeClr val="bg1"/>
                </a:solidFill>
              </a:rPr>
              <a:t> физкультминутки во время образовательного процесса. 6. Бодрящая гимнастика со звукоподражанием. 7. Подвижные игры с </a:t>
            </a:r>
            <a:r>
              <a:rPr lang="ru-RU" sz="1800" dirty="0" err="1" smtClean="0">
                <a:solidFill>
                  <a:schemeClr val="bg1"/>
                </a:solidFill>
              </a:rPr>
              <a:t>речетативом</a:t>
            </a:r>
            <a:r>
              <a:rPr lang="ru-RU" sz="1800" dirty="0" smtClean="0">
                <a:solidFill>
                  <a:schemeClr val="bg1"/>
                </a:solidFill>
              </a:rPr>
              <a:t> и движениями. 8. </a:t>
            </a:r>
            <a:r>
              <a:rPr lang="ru-RU" sz="1800" dirty="0" err="1" smtClean="0">
                <a:solidFill>
                  <a:schemeClr val="bg1"/>
                </a:solidFill>
              </a:rPr>
              <a:t>Логоритмические</a:t>
            </a:r>
            <a:r>
              <a:rPr lang="ru-RU" sz="1800" dirty="0" smtClean="0">
                <a:solidFill>
                  <a:schemeClr val="bg1"/>
                </a:solidFill>
              </a:rPr>
              <a:t> досуги.</a:t>
            </a:r>
          </a:p>
          <a:p>
            <a:pPr algn="just">
              <a:buNone/>
            </a:pPr>
            <a:endParaRPr lang="ru-RU" sz="20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иск детские рам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0" y="1447800"/>
            <a:ext cx="4724400" cy="46482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rgbClr val="002060"/>
                </a:solidFill>
              </a:rPr>
              <a:t>Упражнение «Гости»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Как у кисы в гостях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Бег на носках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Два цыпленка в лаптях,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Петушок в сапожках,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Ходьба с высоким подъемом колена.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Курочка в сережках,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Ходьба на пятках.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Селезень в кафтане,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Дробный шаг.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Утка в сарафане.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Ходьба вперевалочку.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 корова — в юбке,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Шаг с притопом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теплом полушубке.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Вместе всех собрали,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хоровод все встали.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Хоровод вправо/влево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3000" y="685800"/>
            <a:ext cx="7239000" cy="556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 descr="Фоторамки и Фотошаблоны &quot; Страница 2529 &quot; ALLDAY - народный сайт о дизай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514600" y="1143000"/>
            <a:ext cx="5334000" cy="40386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algn="ctr"/>
            <a:r>
              <a:rPr lang="ru-RU" sz="2900" b="1" u="sng" dirty="0" smtClean="0">
                <a:solidFill>
                  <a:schemeClr val="bg1"/>
                </a:solidFill>
              </a:rPr>
              <a:t>«Хорошо».</a:t>
            </a:r>
            <a:endParaRPr lang="ru-RU" sz="2900" dirty="0" smtClean="0">
              <a:solidFill>
                <a:schemeClr val="bg1"/>
              </a:solidFill>
            </a:endParaRPr>
          </a:p>
          <a:p>
            <a:pPr algn="ctr"/>
            <a:r>
              <a:rPr lang="ru-RU" sz="2900" smtClean="0">
                <a:solidFill>
                  <a:schemeClr val="bg1"/>
                </a:solidFill>
              </a:rPr>
              <a:t>Воспитатель </a:t>
            </a:r>
            <a:r>
              <a:rPr lang="ru-RU" sz="2900" dirty="0" smtClean="0">
                <a:solidFill>
                  <a:schemeClr val="bg1"/>
                </a:solidFill>
              </a:rPr>
              <a:t>предлагает поиграть в игру – разминку </a:t>
            </a:r>
            <a:r>
              <a:rPr lang="ru-RU" sz="2900" b="1" dirty="0" smtClean="0">
                <a:solidFill>
                  <a:schemeClr val="bg1"/>
                </a:solidFill>
              </a:rPr>
              <a:t>«Хорошо»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(дети стоят в кругу).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Хорошо, что солнце светит </a:t>
            </a:r>
            <a:r>
              <a:rPr lang="ru-RU" sz="2900" i="1" dirty="0" smtClean="0">
                <a:solidFill>
                  <a:schemeClr val="bg1"/>
                </a:solidFill>
              </a:rPr>
              <a:t>(Изображают солнце)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Хорошо, что дует ветер </a:t>
            </a:r>
            <a:r>
              <a:rPr lang="ru-RU" sz="2900" i="1" dirty="0" smtClean="0">
                <a:solidFill>
                  <a:schemeClr val="bg1"/>
                </a:solidFill>
              </a:rPr>
              <a:t>(Изображают ветер)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 идти с друзьями </a:t>
            </a:r>
            <a:r>
              <a:rPr lang="ru-RU" sz="2900" i="1" dirty="0" smtClean="0">
                <a:solidFill>
                  <a:schemeClr val="bg1"/>
                </a:solidFill>
              </a:rPr>
              <a:t>(Шагают)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 прижаться к маме </a:t>
            </a:r>
            <a:r>
              <a:rPr lang="ru-RU" sz="2900" i="1" dirty="0" smtClean="0">
                <a:solidFill>
                  <a:schemeClr val="bg1"/>
                </a:solidFill>
              </a:rPr>
              <a:t>(Обнимают себя)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 в краю родном! </a:t>
            </a:r>
            <a:r>
              <a:rPr lang="ru-RU" sz="2900" i="1" dirty="0" smtClean="0">
                <a:solidFill>
                  <a:schemeClr val="bg1"/>
                </a:solidFill>
              </a:rPr>
              <a:t>(Разводят руки в стороны)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 там. Где наш дом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(Изображают дом)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 кружится в танце </a:t>
            </a:r>
            <a:r>
              <a:rPr lang="ru-RU" sz="2900" i="1" dirty="0" smtClean="0">
                <a:solidFill>
                  <a:schemeClr val="bg1"/>
                </a:solidFill>
              </a:rPr>
              <a:t>(Кружатся</a:t>
            </a:r>
            <a:r>
              <a:rPr lang="ru-RU" sz="29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</a:rPr>
              <a:t>Хорошо!</a:t>
            </a: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i="1" dirty="0" smtClean="0">
                <a:solidFill>
                  <a:schemeClr val="bg1"/>
                </a:solidFill>
              </a:rPr>
              <a:t>(Хлопают в ладоши)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се публикации пользователя kill boy &quot; ALLDAY - народный сайт о дизай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4600" y="762000"/>
            <a:ext cx="4572000" cy="457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«Строим дом»</a:t>
            </a:r>
          </a:p>
          <a:p>
            <a:pPr algn="just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743200" y="1219200"/>
            <a:ext cx="4724400" cy="4648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Раз, два, три, четыре, пять.	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Дети стоят лицом в круг, руки на поясе,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Выполняют повороты </a:t>
            </a:r>
            <a:r>
              <a:rPr lang="ru-RU" i="1" dirty="0" err="1" smtClean="0">
                <a:solidFill>
                  <a:schemeClr val="bg1"/>
                </a:solidFill>
              </a:rPr>
              <a:t>влево-вправо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Будем строить и играть.		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Ритмично выполняют приседания.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Дом большой, высокий строим.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Встают на носочки и тянутся руками вверх.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Окна ставим, крышу кроем.	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Выполняют прыжки на месте.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Вот какой красивый дом!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Указательным жестом вытягивают руки вперед.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Будет жить в нем старый гном.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Приседают. </a:t>
            </a:r>
            <a:endParaRPr lang="ru-RU" dirty="0" smtClean="0">
              <a:solidFill>
                <a:schemeClr val="bg1"/>
              </a:solidFill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0">
      <a:dk1>
        <a:sysClr val="windowText" lastClr="000000"/>
      </a:dk1>
      <a:lt1>
        <a:sysClr val="window" lastClr="FFFFFF"/>
      </a:lt1>
      <a:dk2>
        <a:srgbClr val="002060"/>
      </a:dk2>
      <a:lt2>
        <a:srgbClr val="DEDEDE"/>
      </a:lt2>
      <a:accent1>
        <a:srgbClr val="EB27AA"/>
      </a:accent1>
      <a:accent2>
        <a:srgbClr val="00B050"/>
      </a:accent2>
      <a:accent3>
        <a:srgbClr val="FF0000"/>
      </a:accent3>
      <a:accent4>
        <a:srgbClr val="92D050"/>
      </a:accent4>
      <a:accent5>
        <a:srgbClr val="428A98"/>
      </a:accent5>
      <a:accent6>
        <a:srgbClr val="EB27AA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1914</TotalTime>
  <Words>1061</Words>
  <Application>Microsoft Office PowerPoint</Application>
  <PresentationFormat>Экран (4:3)</PresentationFormat>
  <Paragraphs>240</Paragraphs>
  <Slides>19</Slides>
  <Notes>18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Развитие связной речи по средствам логоритмических упражнений в процессе физического развития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Логоритмическое занятие</dc:title>
  <dc:creator>Маша</dc:creator>
  <cp:lastModifiedBy>HP</cp:lastModifiedBy>
  <cp:revision>59</cp:revision>
  <dcterms:created xsi:type="dcterms:W3CDTF">2014-12-10T19:55:41Z</dcterms:created>
  <dcterms:modified xsi:type="dcterms:W3CDTF">2022-05-19T11:46:46Z</dcterms:modified>
</cp:coreProperties>
</file>